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7" r:id="rId2"/>
    <p:sldId id="257" r:id="rId3"/>
    <p:sldId id="258" r:id="rId4"/>
    <p:sldId id="279" r:id="rId5"/>
    <p:sldId id="280" r:id="rId6"/>
    <p:sldId id="281" r:id="rId7"/>
    <p:sldId id="282" r:id="rId8"/>
    <p:sldId id="283" r:id="rId9"/>
    <p:sldId id="284"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94704"/>
  </p:normalViewPr>
  <p:slideViewPr>
    <p:cSldViewPr snapToGrid="0" snapToObjects="1">
      <p:cViewPr varScale="1">
        <p:scale>
          <a:sx n="45" d="100"/>
          <a:sy n="45" d="100"/>
        </p:scale>
        <p:origin x="5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9255580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endParaRPr/>
          </a:p>
          <a:p>
            <a:endParaRPr/>
          </a:p>
        </p:txBody>
      </p:sp>
    </p:spTree>
    <p:extLst>
      <p:ext uri="{BB962C8B-B14F-4D97-AF65-F5344CB8AC3E}">
        <p14:creationId xmlns:p14="http://schemas.microsoft.com/office/powerpoint/2010/main" val="75104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381000" y="685800"/>
            <a:ext cx="6096000" cy="3429000"/>
          </a:xfrm>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t>Introducción: Un caso insólito, un caso sorprendente, un caso inesperado, un caso inusual, un caso inimaginable, un caso frustrante, un caso reprochable e indignante. Es el caso de un joven qué le ha pedido la herencia a su padre, sin tocarle absolutamente nada, porque el padre está vivo. Me imagino que seria un titular en los medios de comunicación de nuestra época. La mayoría de los medios de comunicación más importantes del mundo están presentes para la entrevista: CNN, FOX, BBS NEWS, NEW YORK TIMES, THE WASHINGTON POST, entre otros. El titular sería: “joven pide herencia por adelantado” y luego añadirían lo siguiente: con está decisión demuestra que sólo se interesa por los bienes del padre, pero qué nunca ha estado interesado por su padre.</a:t>
            </a:r>
          </a:p>
          <a:p>
            <a:endParaRPr/>
          </a:p>
          <a:p>
            <a:r>
              <a:t>¿Cuáles preguntas se le harían hoy al hijo menor?:</a:t>
            </a:r>
          </a:p>
          <a:p>
            <a:endParaRPr/>
          </a:p>
          <a:p>
            <a:r>
              <a:t>¿Te sientes amado y valorado por tu padre? </a:t>
            </a:r>
          </a:p>
          <a:p>
            <a:r>
              <a:t>Respuesta: Me siento más amado que cualquier otro. </a:t>
            </a:r>
          </a:p>
          <a:p>
            <a:r>
              <a:t>¿Sabes que al pedir la herencia de tú padre antes de él morir, es cómo si lo estuvieras matando en vida? </a:t>
            </a:r>
          </a:p>
          <a:p>
            <a:r>
              <a:t>Respuesta: Si, pero no me importa.</a:t>
            </a:r>
          </a:p>
          <a:p>
            <a:r>
              <a:t>¿Por qué te vas? ¿Quieres la enemistad con tu padre? </a:t>
            </a:r>
          </a:p>
          <a:p>
            <a:r>
              <a:t>Respuesta: Porque quiero ser independiente. No quiero que nadie me mande. Quiero vivir mi vida y no me importa enemistarme con mi padre. Ya estoy cansado de él.</a:t>
            </a:r>
          </a:p>
          <a:p>
            <a:r>
              <a:t>¿Sabes que los amigos y vecinos de tu padre se van a enterar de está vergüenza? Respuesta: Si, pero no me importa. </a:t>
            </a:r>
          </a:p>
          <a:p>
            <a:endParaRPr/>
          </a:p>
          <a:p>
            <a:r>
              <a:t>¿Sabes que vas a causar mucho dolor a tu familia? </a:t>
            </a:r>
          </a:p>
          <a:p>
            <a:r>
              <a:t>Respuesta: Si, lo sé. </a:t>
            </a:r>
          </a:p>
          <a:p>
            <a:endParaRPr/>
          </a:p>
          <a:p>
            <a:r>
              <a:t>¿Cuáles preguntas se le harían hoy al padre?:</a:t>
            </a:r>
          </a:p>
          <a:p>
            <a:endParaRPr/>
          </a:p>
          <a:p>
            <a:r>
              <a:t>¿Está usted consciente que puede sacar a su hijo de la casa sin darle nada?</a:t>
            </a:r>
          </a:p>
          <a:p>
            <a:r>
              <a:t>Respuesta: Lo sé, pero no deseo hacerlo.</a:t>
            </a:r>
          </a:p>
          <a:p>
            <a:r>
              <a:t>¿Sabia usted que al darle la herencia por adelantado tendrá que vender sus tierras y perderá autoridad, reputación y poder en la comunidad?</a:t>
            </a:r>
          </a:p>
          <a:p>
            <a:r>
              <a:t>Respuesta: Lo sé. En este lugar, la tierra lo es todo. Pero si mi hijo desea su herencia, lo voy a complacer. </a:t>
            </a:r>
          </a:p>
          <a:p>
            <a:endParaRPr/>
          </a:p>
          <a:p>
            <a:endParaRPr/>
          </a:p>
          <a:p>
            <a:r>
              <a:t>Es muy difícil que alguno de los padres presentes, cuando Jesús hablaba de esta historia, habrían escogido a este hijo de la historia. Era una vergüenza. </a:t>
            </a:r>
          </a:p>
          <a:p>
            <a:endParaRPr/>
          </a:p>
          <a:p>
            <a:r>
              <a:t>Nota: Si la petición del hijo causó un revuelo general en el lugar, la respuesta del padre conmovió a la multitud y a todos los presentes. La palabra griega que se usa para propiedad es “bios” que significa “el curso de la vida o el medio por el cual se sostiene.” El padre dividió su vida entre ellos. Los bienes del padre consistían en su tierra. La identidad estaba ligada a la tierra y el estatus social también.</a:t>
            </a:r>
          </a:p>
          <a:p>
            <a:endParaRPr/>
          </a:p>
          <a:p>
            <a:r>
              <a:t>¿Cómo le irá a este muchacho? Desde la triste escena de un padre que tiene su corazón roto por ésta nefasta noticia, reportamos para todos ustedes y prometemos que daremos seguimiento a esta noticia minuto a minuto. </a:t>
            </a:r>
          </a:p>
        </p:txBody>
      </p:sp>
    </p:spTree>
    <p:extLst>
      <p:ext uri="{BB962C8B-B14F-4D97-AF65-F5344CB8AC3E}">
        <p14:creationId xmlns:p14="http://schemas.microsoft.com/office/powerpoint/2010/main" val="1468529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t>•	Los seres humanos que representamos al hijo menor queremos las bendiciones del Padre, pero no queremos al Padre.</a:t>
            </a:r>
          </a:p>
          <a:p>
            <a:r>
              <a:t>•	Queremos independencia absoluta sin que el Padre nos ponga restricciones. </a:t>
            </a:r>
          </a:p>
          <a:p>
            <a:r>
              <a:t>•	Queremos las riquezas, el prestigio y el poder del padre, pero no queremos al Padre. </a:t>
            </a:r>
          </a:p>
          <a:p>
            <a:r>
              <a:t>•	Queremos gozar de todas las cosas del mundo sin tener compromisos con el Padre. </a:t>
            </a:r>
          </a:p>
          <a:p>
            <a:r>
              <a:t>No podemos vivir dentro de una burbuja. Tarde o temprano esa burbuja explotará. En la Biblia nadie qué se alejó de Dios y permaneció así alcanzó la felicidad y la salvación.</a:t>
            </a:r>
          </a:p>
          <a:p>
            <a:r>
              <a:t>A nadie le va bien enemistado con Dios. Nunca una persona ha sido feliz lejos de Dios.</a:t>
            </a:r>
          </a:p>
          <a:p>
            <a:r>
              <a:t>No hay un solo ejemplo en la Biblia de prosperidad en la desobediencia.</a:t>
            </a:r>
          </a:p>
        </p:txBody>
      </p:sp>
    </p:spTree>
    <p:extLst>
      <p:ext uri="{BB962C8B-B14F-4D97-AF65-F5344CB8AC3E}">
        <p14:creationId xmlns:p14="http://schemas.microsoft.com/office/powerpoint/2010/main" val="53812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381000" y="685800"/>
            <a:ext cx="6096000" cy="3429000"/>
          </a:xfrm>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t>Introducción: Un caso insólito, un caso sorprendente, un caso inesperado, un caso inusual, un caso inimaginable, un caso frustrante, un caso reprochable e indignante. Es el caso de un joven qué le ha pedido la herencia a su padre, sin tocarle absolutamente nada, porque el padre está vivo. Me imagino que seria un titular en los medios de comunicación de nuestra época. La mayoría de los medios de comunicación más importantes del mundo están presentes para la entrevista: CNN, FOX, BBS NEWS, NEW YORK TIMES, THE WASHINGTON POST, entre otros. El titular sería: “joven pide herencia por adelantado” y luego añadirían lo siguiente: con está decisión demuestra que sólo se interesa por los bienes del padre, pero qué nunca ha estado interesado por su padre.</a:t>
            </a:r>
          </a:p>
          <a:p>
            <a:endParaRPr/>
          </a:p>
          <a:p>
            <a:r>
              <a:t>¿Cuáles preguntas se le harían hoy al hijo menor?:</a:t>
            </a:r>
          </a:p>
          <a:p>
            <a:endParaRPr/>
          </a:p>
          <a:p>
            <a:r>
              <a:t>¿Te sientes amado y valorado por tu padre? </a:t>
            </a:r>
          </a:p>
          <a:p>
            <a:r>
              <a:t>Respuesta: Me siento más amado que cualquier otro. </a:t>
            </a:r>
          </a:p>
          <a:p>
            <a:r>
              <a:t>¿Sabes que al pedir la herencia de tú padre antes de él morir, es cómo si lo estuvieras matando en vida? </a:t>
            </a:r>
          </a:p>
          <a:p>
            <a:r>
              <a:t>Respuesta: Si, pero no me importa.</a:t>
            </a:r>
          </a:p>
          <a:p>
            <a:r>
              <a:t>¿Por qué te vas? ¿Quieres la enemistad con tu padre? </a:t>
            </a:r>
          </a:p>
          <a:p>
            <a:r>
              <a:t>Respuesta: Porque quiero ser independiente. No quiero que nadie me mande. Quiero vivir mi vida y no me importa enemistarme con mi padre. Ya estoy cansado de él.</a:t>
            </a:r>
          </a:p>
          <a:p>
            <a:r>
              <a:t>¿Sabes que los amigos y vecinos de tu padre se van a enterar de está vergüenza? Respuesta: Si, pero no me importa. </a:t>
            </a:r>
          </a:p>
          <a:p>
            <a:endParaRPr/>
          </a:p>
          <a:p>
            <a:r>
              <a:t>¿Sabes que vas a causar mucho dolor a tu familia? </a:t>
            </a:r>
          </a:p>
          <a:p>
            <a:r>
              <a:t>Respuesta: Si, lo sé. </a:t>
            </a:r>
          </a:p>
          <a:p>
            <a:endParaRPr/>
          </a:p>
          <a:p>
            <a:r>
              <a:t>¿Cuáles preguntas se le harían hoy al padre?:</a:t>
            </a:r>
          </a:p>
          <a:p>
            <a:endParaRPr/>
          </a:p>
          <a:p>
            <a:r>
              <a:t>¿Está usted consciente que puede sacar a su hijo de la casa sin darle nada?</a:t>
            </a:r>
          </a:p>
          <a:p>
            <a:r>
              <a:t>Respuesta: Lo sé, pero no deseo hacerlo.</a:t>
            </a:r>
          </a:p>
          <a:p>
            <a:r>
              <a:t>¿Sabia usted que al darle la herencia por adelantado tendrá que vender sus tierras y perderá autoridad, reputación y poder en la comunidad?</a:t>
            </a:r>
          </a:p>
          <a:p>
            <a:r>
              <a:t>Respuesta: Lo sé. En este lugar, la tierra lo es todo. Pero si mi hijo desea su herencia, lo voy a complacer. </a:t>
            </a:r>
          </a:p>
          <a:p>
            <a:endParaRPr/>
          </a:p>
          <a:p>
            <a:endParaRPr/>
          </a:p>
          <a:p>
            <a:r>
              <a:t>Es muy difícil que alguno de los padres presentes, cuando Jesús hablaba de esta historia, habrían escogido a este hijo de la historia. Era una vergüenza. </a:t>
            </a:r>
          </a:p>
          <a:p>
            <a:endParaRPr/>
          </a:p>
          <a:p>
            <a:r>
              <a:t>Nota: Si la petición del hijo causó un revuelo general en el lugar, la respuesta del padre conmovió a la multitud y a todos los presentes. La palabra griega que se usa para propiedad es “bios” que significa “el curso de la vida o el medio por el cual se sostiene.” El padre dividió su vida entre ellos. Los bienes del padre consistían en su tierra. La identidad estaba ligada a la tierra y el estatus social también.</a:t>
            </a:r>
          </a:p>
          <a:p>
            <a:endParaRPr/>
          </a:p>
          <a:p>
            <a:r>
              <a:t>¿Cómo le irá a este muchacho? Desde la triste escena de un padre que tiene su corazón roto por ésta nefasta noticia, reportamos para todos ustedes y prometemos que daremos seguimiento a esta noticia minuto a minuto. </a:t>
            </a:r>
          </a:p>
        </p:txBody>
      </p:sp>
    </p:spTree>
    <p:extLst>
      <p:ext uri="{BB962C8B-B14F-4D97-AF65-F5344CB8AC3E}">
        <p14:creationId xmlns:p14="http://schemas.microsoft.com/office/powerpoint/2010/main" val="164333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381000" y="685800"/>
            <a:ext cx="6096000" cy="3429000"/>
          </a:xfrm>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t>Introducción: Un caso insólito, un caso sorprendente, un caso inesperado, un caso inusual, un caso inimaginable, un caso frustrante, un caso reprochable e indignante. Es el caso de un joven qué le ha pedido la herencia a su padre, sin tocarle absolutamente nada, porque el padre está vivo. Me imagino que seria un titular en los medios de comunicación de nuestra época. La mayoría de los medios de comunicación más importantes del mundo están presentes para la entrevista: CNN, FOX, BBS NEWS, NEW YORK TIMES, THE WASHINGTON POST, entre otros. El titular sería: “joven pide herencia por adelantado” y luego añadirían lo siguiente: con está decisión demuestra que sólo se interesa por los bienes del padre, pero qué nunca ha estado interesado por su padre.</a:t>
            </a:r>
          </a:p>
          <a:p>
            <a:endParaRPr/>
          </a:p>
          <a:p>
            <a:r>
              <a:t>¿Cuáles preguntas se le harían hoy al hijo menor?:</a:t>
            </a:r>
          </a:p>
          <a:p>
            <a:endParaRPr/>
          </a:p>
          <a:p>
            <a:r>
              <a:t>¿Te sientes amado y valorado por tu padre? </a:t>
            </a:r>
          </a:p>
          <a:p>
            <a:r>
              <a:t>Respuesta: Me siento más amado que cualquier otro. </a:t>
            </a:r>
          </a:p>
          <a:p>
            <a:r>
              <a:t>¿Sabes que al pedir la herencia de tú padre antes de él morir, es cómo si lo estuvieras matando en vida? </a:t>
            </a:r>
          </a:p>
          <a:p>
            <a:r>
              <a:t>Respuesta: Si, pero no me importa.</a:t>
            </a:r>
          </a:p>
          <a:p>
            <a:r>
              <a:t>¿Por qué te vas? ¿Quieres la enemistad con tu padre? </a:t>
            </a:r>
          </a:p>
          <a:p>
            <a:r>
              <a:t>Respuesta: Porque quiero ser independiente. No quiero que nadie me mande. Quiero vivir mi vida y no me importa enemistarme con mi padre. Ya estoy cansado de él.</a:t>
            </a:r>
          </a:p>
          <a:p>
            <a:r>
              <a:t>¿Sabes que los amigos y vecinos de tu padre se van a enterar de está vergüenza? Respuesta: Si, pero no me importa. </a:t>
            </a:r>
          </a:p>
          <a:p>
            <a:endParaRPr/>
          </a:p>
          <a:p>
            <a:r>
              <a:t>¿Sabes que vas a causar mucho dolor a tu familia? </a:t>
            </a:r>
          </a:p>
          <a:p>
            <a:r>
              <a:t>Respuesta: Si, lo sé. </a:t>
            </a:r>
          </a:p>
          <a:p>
            <a:endParaRPr/>
          </a:p>
          <a:p>
            <a:r>
              <a:t>¿Cuáles preguntas se le harían hoy al padre?:</a:t>
            </a:r>
          </a:p>
          <a:p>
            <a:endParaRPr/>
          </a:p>
          <a:p>
            <a:r>
              <a:t>¿Está usted consciente que puede sacar a su hijo de la casa sin darle nada?</a:t>
            </a:r>
          </a:p>
          <a:p>
            <a:r>
              <a:t>Respuesta: Lo sé, pero no deseo hacerlo.</a:t>
            </a:r>
          </a:p>
          <a:p>
            <a:r>
              <a:t>¿Sabia usted que al darle la herencia por adelantado tendrá que vender sus tierras y perderá autoridad, reputación y poder en la comunidad?</a:t>
            </a:r>
          </a:p>
          <a:p>
            <a:r>
              <a:t>Respuesta: Lo sé. En este lugar, la tierra lo es todo. Pero si mi hijo desea su herencia, lo voy a complacer. </a:t>
            </a:r>
          </a:p>
          <a:p>
            <a:endParaRPr/>
          </a:p>
          <a:p>
            <a:endParaRPr/>
          </a:p>
          <a:p>
            <a:r>
              <a:t>Es muy difícil que alguno de los padres presentes, cuando Jesús hablaba de esta historia, habrían escogido a este hijo de la historia. Era una vergüenza. </a:t>
            </a:r>
          </a:p>
          <a:p>
            <a:endParaRPr/>
          </a:p>
          <a:p>
            <a:r>
              <a:t>Nota: Si la petición del hijo causó un revuelo general en el lugar, la respuesta del padre conmovió a la multitud y a todos los presentes. La palabra griega que se usa para propiedad es “bios” que significa “el curso de la vida o el medio por el cual se sostiene.” El padre dividió su vida entre ellos. Los bienes del padre consistían en su tierra. La identidad estaba ligada a la tierra y el estatus social también.</a:t>
            </a:r>
          </a:p>
          <a:p>
            <a:endParaRPr/>
          </a:p>
          <a:p>
            <a:r>
              <a:t>¿Cómo le irá a este muchacho? Desde la triste escena de un padre que tiene su corazón roto por ésta nefasta noticia, reportamos para todos ustedes y prometemos que daremos seguimiento a esta noticia minuto a minuto. </a:t>
            </a:r>
          </a:p>
        </p:txBody>
      </p:sp>
    </p:spTree>
    <p:extLst>
      <p:ext uri="{BB962C8B-B14F-4D97-AF65-F5344CB8AC3E}">
        <p14:creationId xmlns:p14="http://schemas.microsoft.com/office/powerpoint/2010/main" val="1556496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t>•	Los seres humanos que representamos al hijo menor queremos las bendiciones del Padre, pero no queremos al Padre.</a:t>
            </a:r>
          </a:p>
          <a:p>
            <a:r>
              <a:t>•	Queremos independencia absoluta sin que el Padre nos ponga restricciones. </a:t>
            </a:r>
          </a:p>
          <a:p>
            <a:r>
              <a:t>•	Queremos las riquezas, el prestigio y el poder del padre, pero no queremos al Padre. </a:t>
            </a:r>
          </a:p>
          <a:p>
            <a:r>
              <a:t>•	Queremos gozar de todas las cosas del mundo sin tener compromisos con el Padre. </a:t>
            </a:r>
          </a:p>
          <a:p>
            <a:r>
              <a:t>No podemos vivir dentro de una burbuja. Tarde o temprano esa burbuja explotará. En la Biblia nadie qué se alejó de Dios y permaneció así alcanzó la felicidad y la salvación.</a:t>
            </a:r>
          </a:p>
          <a:p>
            <a:r>
              <a:t>A nadie le va bien enemistado con Dios. Nunca una persona ha sido feliz lejos de Dios.</a:t>
            </a:r>
          </a:p>
          <a:p>
            <a:r>
              <a:t>No hay un solo ejemplo en la Biblia de prosperidad en la desobediencia.</a:t>
            </a:r>
          </a:p>
        </p:txBody>
      </p:sp>
    </p:spTree>
    <p:extLst>
      <p:ext uri="{BB962C8B-B14F-4D97-AF65-F5344CB8AC3E}">
        <p14:creationId xmlns:p14="http://schemas.microsoft.com/office/powerpoint/2010/main" val="55856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381000" y="685800"/>
            <a:ext cx="6096000" cy="3429000"/>
          </a:xfrm>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t>Introducción: Un caso insólito, un caso sorprendente, un caso inesperado, un caso inusual, un caso inimaginable, un caso frustrante, un caso reprochable e indignante. Es el caso de un joven qué le ha pedido la herencia a su padre, sin tocarle absolutamente nada, porque el padre está vivo. Me imagino que seria un titular en los medios de comunicación de nuestra época. La mayoría de los medios de comunicación más importantes del mundo están presentes para la entrevista: CNN, FOX, BBS NEWS, NEW YORK TIMES, THE WASHINGTON POST, entre otros. El titular sería: “joven pide herencia por adelantado” y luego añadirían lo siguiente: con está decisión demuestra que sólo se interesa por los bienes del padre, pero qué nunca ha estado interesado por su padre.</a:t>
            </a:r>
          </a:p>
          <a:p>
            <a:endParaRPr/>
          </a:p>
          <a:p>
            <a:r>
              <a:t>¿Cuáles preguntas se le harían hoy al hijo menor?:</a:t>
            </a:r>
          </a:p>
          <a:p>
            <a:endParaRPr/>
          </a:p>
          <a:p>
            <a:r>
              <a:t>¿Te sientes amado y valorado por tu padre? </a:t>
            </a:r>
          </a:p>
          <a:p>
            <a:r>
              <a:t>Respuesta: Me siento más amado que cualquier otro. </a:t>
            </a:r>
          </a:p>
          <a:p>
            <a:r>
              <a:t>¿Sabes que al pedir la herencia de tú padre antes de él morir, es cómo si lo estuvieras matando en vida? </a:t>
            </a:r>
          </a:p>
          <a:p>
            <a:r>
              <a:t>Respuesta: Si, pero no me importa.</a:t>
            </a:r>
          </a:p>
          <a:p>
            <a:r>
              <a:t>¿Por qué te vas? ¿Quieres la enemistad con tu padre? </a:t>
            </a:r>
          </a:p>
          <a:p>
            <a:r>
              <a:t>Respuesta: Porque quiero ser independiente. No quiero que nadie me mande. Quiero vivir mi vida y no me importa enemistarme con mi padre. Ya estoy cansado de él.</a:t>
            </a:r>
          </a:p>
          <a:p>
            <a:r>
              <a:t>¿Sabes que los amigos y vecinos de tu padre se van a enterar de está vergüenza? Respuesta: Si, pero no me importa. </a:t>
            </a:r>
          </a:p>
          <a:p>
            <a:endParaRPr/>
          </a:p>
          <a:p>
            <a:r>
              <a:t>¿Sabes que vas a causar mucho dolor a tu familia? </a:t>
            </a:r>
          </a:p>
          <a:p>
            <a:r>
              <a:t>Respuesta: Si, lo sé. </a:t>
            </a:r>
          </a:p>
          <a:p>
            <a:endParaRPr/>
          </a:p>
          <a:p>
            <a:r>
              <a:t>¿Cuáles preguntas se le harían hoy al padre?:</a:t>
            </a:r>
          </a:p>
          <a:p>
            <a:endParaRPr/>
          </a:p>
          <a:p>
            <a:r>
              <a:t>¿Está usted consciente que puede sacar a su hijo de la casa sin darle nada?</a:t>
            </a:r>
          </a:p>
          <a:p>
            <a:r>
              <a:t>Respuesta: Lo sé, pero no deseo hacerlo.</a:t>
            </a:r>
          </a:p>
          <a:p>
            <a:r>
              <a:t>¿Sabia usted que al darle la herencia por adelantado tendrá que vender sus tierras y perderá autoridad, reputación y poder en la comunidad?</a:t>
            </a:r>
          </a:p>
          <a:p>
            <a:r>
              <a:t>Respuesta: Lo sé. En este lugar, la tierra lo es todo. Pero si mi hijo desea su herencia, lo voy a complacer. </a:t>
            </a:r>
          </a:p>
          <a:p>
            <a:endParaRPr/>
          </a:p>
          <a:p>
            <a:endParaRPr/>
          </a:p>
          <a:p>
            <a:r>
              <a:t>Es muy difícil que alguno de los padres presentes, cuando Jesús hablaba de esta historia, habrían escogido a este hijo de la historia. Era una vergüenza. </a:t>
            </a:r>
          </a:p>
          <a:p>
            <a:endParaRPr/>
          </a:p>
          <a:p>
            <a:r>
              <a:t>Nota: Si la petición del hijo causó un revuelo general en el lugar, la respuesta del padre conmovió a la multitud y a todos los presentes. La palabra griega que se usa para propiedad es “bios” que significa “el curso de la vida o el medio por el cual se sostiene.” El padre dividió su vida entre ellos. Los bienes del padre consistían en su tierra. La identidad estaba ligada a la tierra y el estatus social también.</a:t>
            </a:r>
          </a:p>
          <a:p>
            <a:endParaRPr/>
          </a:p>
          <a:p>
            <a:r>
              <a:t>¿Cómo le irá a este muchacho? Desde la triste escena de un padre que tiene su corazón roto por ésta nefasta noticia, reportamos para todos ustedes y prometemos que daremos seguimiento a esta noticia minuto a minuto. </a:t>
            </a:r>
          </a:p>
        </p:txBody>
      </p:sp>
    </p:spTree>
    <p:extLst>
      <p:ext uri="{BB962C8B-B14F-4D97-AF65-F5344CB8AC3E}">
        <p14:creationId xmlns:p14="http://schemas.microsoft.com/office/powerpoint/2010/main" val="414920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t>•	Los seres humanos que representamos al hijo menor queremos las bendiciones del Padre, pero no queremos al Padre.</a:t>
            </a:r>
          </a:p>
          <a:p>
            <a:r>
              <a:t>•	Queremos independencia absoluta sin que el Padre nos ponga restricciones. </a:t>
            </a:r>
          </a:p>
          <a:p>
            <a:r>
              <a:t>•	Queremos las riquezas, el prestigio y el poder del padre, pero no queremos al Padre. </a:t>
            </a:r>
          </a:p>
          <a:p>
            <a:r>
              <a:t>•	Queremos gozar de todas las cosas del mundo sin tener compromisos con el Padre. </a:t>
            </a:r>
          </a:p>
          <a:p>
            <a:r>
              <a:t>No podemos vivir dentro de una burbuja. Tarde o temprano esa burbuja explotará. En la Biblia nadie qué se alejó de Dios y permaneció así alcanzó la felicidad y la salvación.</a:t>
            </a:r>
          </a:p>
          <a:p>
            <a:r>
              <a:t>A nadie le va bien enemistado con Dios. Nunca una persona ha sido feliz lejos de Dios.</a:t>
            </a:r>
          </a:p>
          <a:p>
            <a:r>
              <a:t>No hay un solo ejemplo en la Biblia de prosperidad en la desobediencia.</a:t>
            </a:r>
          </a:p>
        </p:txBody>
      </p:sp>
    </p:spTree>
    <p:extLst>
      <p:ext uri="{BB962C8B-B14F-4D97-AF65-F5344CB8AC3E}">
        <p14:creationId xmlns:p14="http://schemas.microsoft.com/office/powerpoint/2010/main" val="176791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381000" y="685800"/>
            <a:ext cx="6096000" cy="3429000"/>
          </a:xfrm>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t>Introducción: Un caso insólito, un caso sorprendente, un caso inesperado, un caso inusual, un caso inimaginable, un caso frustrante, un caso reprochable e indignante. Es el caso de un joven qué le ha pedido la herencia a su padre, sin tocarle absolutamente nada, porque el padre está vivo. Me imagino que seria un titular en los medios de comunicación de nuestra época. La mayoría de los medios de comunicación más importantes del mundo están presentes para la entrevista: CNN, FOX, BBS NEWS, NEW YORK TIMES, THE WASHINGTON POST, entre otros. El titular sería: “joven pide herencia por adelantado” y luego añadirían lo siguiente: con está decisión demuestra que sólo se interesa por los bienes del padre, pero qué nunca ha estado interesado por su padre.</a:t>
            </a:r>
          </a:p>
          <a:p>
            <a:endParaRPr/>
          </a:p>
          <a:p>
            <a:r>
              <a:t>¿Cuáles preguntas se le harían hoy al hijo menor?:</a:t>
            </a:r>
          </a:p>
          <a:p>
            <a:endParaRPr/>
          </a:p>
          <a:p>
            <a:r>
              <a:t>¿Te sientes amado y valorado por tu padre? </a:t>
            </a:r>
          </a:p>
          <a:p>
            <a:r>
              <a:t>Respuesta: Me siento más amado que cualquier otro. </a:t>
            </a:r>
          </a:p>
          <a:p>
            <a:r>
              <a:t>¿Sabes que al pedir la herencia de tú padre antes de él morir, es cómo si lo estuvieras matando en vida? </a:t>
            </a:r>
          </a:p>
          <a:p>
            <a:r>
              <a:t>Respuesta: Si, pero no me importa.</a:t>
            </a:r>
          </a:p>
          <a:p>
            <a:r>
              <a:t>¿Por qué te vas? ¿Quieres la enemistad con tu padre? </a:t>
            </a:r>
          </a:p>
          <a:p>
            <a:r>
              <a:t>Respuesta: Porque quiero ser independiente. No quiero que nadie me mande. Quiero vivir mi vida y no me importa enemistarme con mi padre. Ya estoy cansado de él.</a:t>
            </a:r>
          </a:p>
          <a:p>
            <a:r>
              <a:t>¿Sabes que los amigos y vecinos de tu padre se van a enterar de está vergüenza? Respuesta: Si, pero no me importa. </a:t>
            </a:r>
          </a:p>
          <a:p>
            <a:endParaRPr/>
          </a:p>
          <a:p>
            <a:r>
              <a:t>¿Sabes que vas a causar mucho dolor a tu familia? </a:t>
            </a:r>
          </a:p>
          <a:p>
            <a:r>
              <a:t>Respuesta: Si, lo sé. </a:t>
            </a:r>
          </a:p>
          <a:p>
            <a:endParaRPr/>
          </a:p>
          <a:p>
            <a:r>
              <a:t>¿Cuáles preguntas se le harían hoy al padre?:</a:t>
            </a:r>
          </a:p>
          <a:p>
            <a:endParaRPr/>
          </a:p>
          <a:p>
            <a:r>
              <a:t>¿Está usted consciente que puede sacar a su hijo de la casa sin darle nada?</a:t>
            </a:r>
          </a:p>
          <a:p>
            <a:r>
              <a:t>Respuesta: Lo sé, pero no deseo hacerlo.</a:t>
            </a:r>
          </a:p>
          <a:p>
            <a:r>
              <a:t>¿Sabia usted que al darle la herencia por adelantado tendrá que vender sus tierras y perderá autoridad, reputación y poder en la comunidad?</a:t>
            </a:r>
          </a:p>
          <a:p>
            <a:r>
              <a:t>Respuesta: Lo sé. En este lugar, la tierra lo es todo. Pero si mi hijo desea su herencia, lo voy a complacer. </a:t>
            </a:r>
          </a:p>
          <a:p>
            <a:endParaRPr/>
          </a:p>
          <a:p>
            <a:endParaRPr/>
          </a:p>
          <a:p>
            <a:r>
              <a:t>Es muy difícil que alguno de los padres presentes, cuando Jesús hablaba de esta historia, habrían escogido a este hijo de la historia. Era una vergüenza. </a:t>
            </a:r>
          </a:p>
          <a:p>
            <a:endParaRPr/>
          </a:p>
          <a:p>
            <a:r>
              <a:t>Nota: Si la petición del hijo causó un revuelo general en el lugar, la respuesta del padre conmovió a la multitud y a todos los presentes. La palabra griega que se usa para propiedad es “bios” que significa “el curso de la vida o el medio por el cual se sostiene.” El padre dividió su vida entre ellos. Los bienes del padre consistían en su tierra. La identidad estaba ligada a la tierra y el estatus social también.</a:t>
            </a:r>
          </a:p>
          <a:p>
            <a:endParaRPr/>
          </a:p>
          <a:p>
            <a:r>
              <a:t>¿Cómo le irá a este muchacho? Desde la triste escena de un padre que tiene su corazón roto por ésta nefasta noticia, reportamos para todos ustedes y prometemos que daremos seguimiento a esta noticia minuto a minuto. </a:t>
            </a:r>
          </a:p>
        </p:txBody>
      </p:sp>
    </p:spTree>
    <p:extLst>
      <p:ext uri="{BB962C8B-B14F-4D97-AF65-F5344CB8AC3E}">
        <p14:creationId xmlns:p14="http://schemas.microsoft.com/office/powerpoint/2010/main" val="573657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1291579"/>
            <a:ext cx="29260800" cy="19507201"/>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2921000" y="330200"/>
            <a:ext cx="18542000" cy="9207501"/>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8016875" y="-63500"/>
            <a:ext cx="19831050" cy="13220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9972675" y="2125132"/>
            <a:ext cx="16402050" cy="109347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290800" y="6870700"/>
            <a:ext cx="8343900" cy="5562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316200" y="952500"/>
            <a:ext cx="8305800" cy="55372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739900" y="-258233"/>
            <a:ext cx="20065999" cy="13377332"/>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itle"/>
          <p:cNvSpPr txBox="1">
            <a:spLocks noGrp="1"/>
          </p:cNvSpPr>
          <p:nvPr>
            <p:ph type="ctrTitle"/>
          </p:nvPr>
        </p:nvSpPr>
        <p:spPr>
          <a:prstGeom prst="rect">
            <a:avLst/>
          </a:prstGeom>
        </p:spPr>
        <p:txBody>
          <a:bodyPr/>
          <a:lstStyle/>
          <a:p>
            <a:endParaRPr/>
          </a:p>
        </p:txBody>
      </p:sp>
      <p:sp>
        <p:nvSpPr>
          <p:cNvPr id="215" name="Body"/>
          <p:cNvSpPr txBox="1">
            <a:spLocks noGrp="1"/>
          </p:cNvSpPr>
          <p:nvPr>
            <p:ph type="subTitle" sz="quarter" idx="1"/>
          </p:nvPr>
        </p:nvSpPr>
        <p:spPr>
          <a:prstGeom prst="rect">
            <a:avLst/>
          </a:prstGeom>
        </p:spPr>
        <p:txBody>
          <a:bodyPr/>
          <a:lstStyle/>
          <a:p>
            <a:endParaRPr/>
          </a:p>
        </p:txBody>
      </p:sp>
      <p:pic>
        <p:nvPicPr>
          <p:cNvPr id="216" name="01.jpg" descr="01.jpg"/>
          <p:cNvPicPr>
            <a:picLocks noChangeAspect="1"/>
          </p:cNvPicPr>
          <p:nvPr/>
        </p:nvPicPr>
        <p:blipFill>
          <a:blip r:embed="rId3">
            <a:extLst/>
          </a:blip>
          <a:stretch>
            <a:fillRect/>
          </a:stretch>
        </p:blipFill>
        <p:spPr>
          <a:xfrm>
            <a:off x="12791" y="0"/>
            <a:ext cx="24380297" cy="13716000"/>
          </a:xfrm>
          <a:prstGeom prst="rect">
            <a:avLst/>
          </a:prstGeom>
          <a:ln w="12700">
            <a:miter lim="400000"/>
          </a:ln>
        </p:spPr>
      </p:pic>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801" y="1165116"/>
            <a:ext cx="14982923" cy="10824454"/>
          </a:xfrm>
          <a:prstGeom prst="rect">
            <a:avLst/>
          </a:prstGeom>
        </p:spPr>
      </p:pic>
      <p:sp>
        <p:nvSpPr>
          <p:cNvPr id="9" name="¿Enemistados o Reconciliados?"/>
          <p:cNvSpPr txBox="1"/>
          <p:nvPr/>
        </p:nvSpPr>
        <p:spPr>
          <a:xfrm>
            <a:off x="15332239" y="257914"/>
            <a:ext cx="6194042" cy="2287806"/>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lgn="l" defTabSz="355600">
              <a:defRPr sz="7100">
                <a:latin typeface="Times New Roman"/>
                <a:ea typeface="Times New Roman"/>
                <a:cs typeface="Times New Roman"/>
                <a:sym typeface="Times New Roman"/>
              </a:defRPr>
            </a:lvl1pPr>
          </a:lstStyle>
          <a:p>
            <a:pPr algn="r"/>
            <a:r>
              <a:rPr lang="pt-PT" smtClean="0"/>
              <a:t>Hino-tema </a:t>
            </a:r>
            <a:r>
              <a:rPr lang="pt-PT" dirty="0" smtClean="0"/>
              <a:t>JA </a:t>
            </a:r>
            <a:r>
              <a:rPr lang="pt-PT" smtClean="0"/>
              <a:t>|      2020</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02.jpg" descr="02.jpg"/>
          <p:cNvPicPr>
            <a:picLocks noChangeAspect="1"/>
          </p:cNvPicPr>
          <p:nvPr/>
        </p:nvPicPr>
        <p:blipFill>
          <a:blip r:embed="rId3">
            <a:extLst/>
          </a:blip>
          <a:stretch>
            <a:fillRect/>
          </a:stretch>
        </p:blipFill>
        <p:spPr>
          <a:xfrm>
            <a:off x="1851" y="0"/>
            <a:ext cx="24380297" cy="13716000"/>
          </a:xfrm>
          <a:prstGeom prst="rect">
            <a:avLst/>
          </a:prstGeom>
          <a:ln w="12700">
            <a:miter lim="400000"/>
          </a:ln>
        </p:spPr>
      </p:pic>
      <p:sp>
        <p:nvSpPr>
          <p:cNvPr id="129" name="Lucas 15:11-12…"/>
          <p:cNvSpPr txBox="1"/>
          <p:nvPr/>
        </p:nvSpPr>
        <p:spPr>
          <a:xfrm>
            <a:off x="501104" y="258197"/>
            <a:ext cx="18655408" cy="12721431"/>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355600">
              <a:defRPr sz="8600">
                <a:latin typeface="Times New Roman"/>
                <a:ea typeface="Times New Roman"/>
                <a:cs typeface="Times New Roman"/>
                <a:sym typeface="Times New Roman"/>
              </a:defRPr>
            </a:pPr>
            <a:r>
              <a:rPr lang="pt-PT" dirty="0">
                <a:solidFill>
                  <a:schemeClr val="accent4"/>
                </a:solidFill>
              </a:rPr>
              <a:t>C</a:t>
            </a:r>
            <a:r>
              <a:rPr lang="pt-PT" dirty="0" smtClean="0">
                <a:solidFill>
                  <a:schemeClr val="accent4"/>
                </a:solidFill>
              </a:rPr>
              <a:t>onectados pelo amor</a:t>
            </a:r>
            <a:r>
              <a:rPr dirty="0" smtClean="0">
                <a:solidFill>
                  <a:schemeClr val="accent4"/>
                </a:solidFill>
              </a:rPr>
              <a:t> </a:t>
            </a:r>
            <a:endParaRPr dirty="0">
              <a:solidFill>
                <a:schemeClr val="accent4"/>
              </a:solidFill>
            </a:endParaRPr>
          </a:p>
          <a:p>
            <a:pPr defTabSz="355600">
              <a:defRPr sz="8600">
                <a:latin typeface="Times New Roman"/>
                <a:ea typeface="Times New Roman"/>
                <a:cs typeface="Times New Roman"/>
                <a:sym typeface="Times New Roman"/>
              </a:defRPr>
            </a:pPr>
            <a:endParaRPr dirty="0"/>
          </a:p>
          <a:p>
            <a:r>
              <a:rPr lang="pt-PT" sz="7200" dirty="0" smtClean="0">
                <a:latin typeface="Aharoni" panose="02010803020104030203" pitchFamily="2" charset="-79"/>
                <a:cs typeface="Aharoni" panose="02010803020104030203" pitchFamily="2" charset="-79"/>
              </a:rPr>
              <a:t>DEIXO </a:t>
            </a:r>
            <a:r>
              <a:rPr lang="pt-PT" sz="7200" dirty="0">
                <a:latin typeface="Aharoni" panose="02010803020104030203" pitchFamily="2" charset="-79"/>
                <a:cs typeface="Aharoni" panose="02010803020104030203" pitchFamily="2" charset="-79"/>
              </a:rPr>
              <a:t>PARA TRÁS </a:t>
            </a:r>
          </a:p>
          <a:p>
            <a:r>
              <a:rPr lang="pt-PT" sz="7200" dirty="0">
                <a:latin typeface="Aharoni" panose="02010803020104030203" pitchFamily="2" charset="-79"/>
                <a:cs typeface="Aharoni" panose="02010803020104030203" pitchFamily="2" charset="-79"/>
              </a:rPr>
              <a:t>TUDO AQUILO QUE FUI</a:t>
            </a:r>
          </a:p>
          <a:p>
            <a:r>
              <a:rPr lang="pt-PT" sz="7200" dirty="0">
                <a:latin typeface="Aharoni" panose="02010803020104030203" pitchFamily="2" charset="-79"/>
                <a:cs typeface="Aharoni" panose="02010803020104030203" pitchFamily="2" charset="-79"/>
              </a:rPr>
              <a:t>PARA ENCONTRAR </a:t>
            </a:r>
          </a:p>
          <a:p>
            <a:r>
              <a:rPr lang="pt-PT" sz="7200" dirty="0">
                <a:latin typeface="Aharoni" panose="02010803020104030203" pitchFamily="2" charset="-79"/>
                <a:cs typeface="Aharoni" panose="02010803020104030203" pitchFamily="2" charset="-79"/>
              </a:rPr>
              <a:t>O CAMINHO DA </a:t>
            </a:r>
            <a:r>
              <a:rPr lang="pt-PT" sz="7200" dirty="0" smtClean="0">
                <a:latin typeface="Aharoni" panose="02010803020104030203" pitchFamily="2" charset="-79"/>
                <a:cs typeface="Aharoni" panose="02010803020104030203" pitchFamily="2" charset="-79"/>
              </a:rPr>
              <a:t>LUZ</a:t>
            </a:r>
          </a:p>
          <a:p>
            <a:endParaRPr lang="pt-PT" sz="7200" dirty="0">
              <a:latin typeface="Aharoni" panose="02010803020104030203" pitchFamily="2" charset="-79"/>
              <a:cs typeface="Aharoni" panose="02010803020104030203" pitchFamily="2" charset="-79"/>
            </a:endParaRPr>
          </a:p>
          <a:p>
            <a:r>
              <a:rPr lang="pt-PT" sz="7200" dirty="0">
                <a:latin typeface="Aharoni" panose="02010803020104030203" pitchFamily="2" charset="-79"/>
                <a:cs typeface="Aharoni" panose="02010803020104030203" pitchFamily="2" charset="-79"/>
              </a:rPr>
              <a:t>VOU CONTIGO A NAVEGAR </a:t>
            </a:r>
          </a:p>
          <a:p>
            <a:r>
              <a:rPr lang="pt-PT" sz="7200" dirty="0">
                <a:latin typeface="Aharoni" panose="02010803020104030203" pitchFamily="2" charset="-79"/>
                <a:cs typeface="Aharoni" panose="02010803020104030203" pitchFamily="2" charset="-79"/>
              </a:rPr>
              <a:t>CONTRA A MARÉ </a:t>
            </a:r>
          </a:p>
          <a:p>
            <a:r>
              <a:rPr lang="pt-PT" sz="7200" dirty="0">
                <a:latin typeface="Aharoni" panose="02010803020104030203" pitchFamily="2" charset="-79"/>
                <a:cs typeface="Aharoni" panose="02010803020104030203" pitchFamily="2" charset="-79"/>
              </a:rPr>
              <a:t>QUERO A TI ENTREGAR </a:t>
            </a:r>
          </a:p>
          <a:p>
            <a:r>
              <a:rPr lang="pt-PT" sz="7200" dirty="0">
                <a:latin typeface="Aharoni" panose="02010803020104030203" pitchFamily="2" charset="-79"/>
                <a:cs typeface="Aharoni" panose="02010803020104030203" pitchFamily="2" charset="-79"/>
              </a:rPr>
              <a:t>TODO O MEU </a:t>
            </a:r>
            <a:r>
              <a:rPr lang="pt-PT" sz="7200" dirty="0" smtClean="0">
                <a:latin typeface="Aharoni" panose="02010803020104030203" pitchFamily="2" charset="-79"/>
                <a:cs typeface="Aharoni" panose="02010803020104030203" pitchFamily="2" charset="-79"/>
              </a:rPr>
              <a:t>SER</a:t>
            </a:r>
            <a:endParaRPr lang="pt-PT" sz="7200" dirty="0">
              <a:latin typeface="Aharoni" panose="02010803020104030203" pitchFamily="2" charset="-79"/>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02.jpg" descr="02.jpg"/>
          <p:cNvPicPr>
            <a:picLocks noChangeAspect="1"/>
          </p:cNvPicPr>
          <p:nvPr/>
        </p:nvPicPr>
        <p:blipFill>
          <a:blip r:embed="rId3">
            <a:extLst/>
          </a:blip>
          <a:stretch>
            <a:fillRect/>
          </a:stretch>
        </p:blipFill>
        <p:spPr>
          <a:xfrm>
            <a:off x="1851" y="0"/>
            <a:ext cx="24380297" cy="13716000"/>
          </a:xfrm>
          <a:prstGeom prst="rect">
            <a:avLst/>
          </a:prstGeom>
          <a:ln w="12700">
            <a:miter lim="400000"/>
          </a:ln>
        </p:spPr>
      </p:pic>
      <p:sp>
        <p:nvSpPr>
          <p:cNvPr id="134" name="Lucas 15:13…"/>
          <p:cNvSpPr txBox="1"/>
          <p:nvPr/>
        </p:nvSpPr>
        <p:spPr>
          <a:xfrm>
            <a:off x="844004" y="1143000"/>
            <a:ext cx="18655408" cy="12198211"/>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355600">
              <a:defRPr sz="8600">
                <a:latin typeface="Times New Roman"/>
                <a:ea typeface="Times New Roman"/>
                <a:cs typeface="Times New Roman"/>
                <a:sym typeface="Times New Roman"/>
              </a:defRPr>
            </a:pPr>
            <a:r>
              <a:rPr lang="pt-PT" sz="8800" dirty="0">
                <a:solidFill>
                  <a:schemeClr val="accent4"/>
                </a:solidFill>
              </a:rPr>
              <a:t>C</a:t>
            </a:r>
            <a:r>
              <a:rPr lang="pt-PT" sz="8800" dirty="0" smtClean="0">
                <a:solidFill>
                  <a:schemeClr val="accent4"/>
                </a:solidFill>
              </a:rPr>
              <a:t>onectados pelo amor</a:t>
            </a:r>
            <a:r>
              <a:rPr sz="8800" dirty="0" smtClean="0">
                <a:solidFill>
                  <a:schemeClr val="accent4"/>
                </a:solidFill>
              </a:rPr>
              <a:t> </a:t>
            </a:r>
          </a:p>
          <a:p>
            <a:pPr defTabSz="355600">
              <a:defRPr sz="8600">
                <a:latin typeface="Times New Roman"/>
                <a:ea typeface="Times New Roman"/>
                <a:cs typeface="Times New Roman"/>
                <a:sym typeface="Times New Roman"/>
              </a:defRPr>
            </a:pPr>
            <a:endParaRPr dirty="0" smtClean="0"/>
          </a:p>
          <a:p>
            <a:r>
              <a:rPr lang="pt-PT" sz="8800" i="1" dirty="0" smtClean="0">
                <a:latin typeface="Aharoni" panose="02010803020104030203" pitchFamily="2" charset="-79"/>
                <a:cs typeface="Aharoni" panose="02010803020104030203" pitchFamily="2" charset="-79"/>
              </a:rPr>
              <a:t>EU </a:t>
            </a:r>
            <a:r>
              <a:rPr lang="pt-PT" sz="8800" i="1" dirty="0">
                <a:latin typeface="Aharoni" panose="02010803020104030203" pitchFamily="2" charset="-79"/>
                <a:cs typeface="Aharoni" panose="02010803020104030203" pitchFamily="2" charset="-79"/>
              </a:rPr>
              <a:t>PERDI TUDO </a:t>
            </a:r>
          </a:p>
          <a:p>
            <a:r>
              <a:rPr lang="pt-PT" sz="8800" i="1" dirty="0">
                <a:latin typeface="Aharoni" panose="02010803020104030203" pitchFamily="2" charset="-79"/>
                <a:cs typeface="Aharoni" panose="02010803020104030203" pitchFamily="2" charset="-79"/>
              </a:rPr>
              <a:t>POIS SOU PECADOR</a:t>
            </a:r>
          </a:p>
          <a:p>
            <a:r>
              <a:rPr lang="pt-PT" sz="8800" i="1" dirty="0">
                <a:latin typeface="Aharoni" panose="02010803020104030203" pitchFamily="2" charset="-79"/>
                <a:cs typeface="Aharoni" panose="02010803020104030203" pitchFamily="2" charset="-79"/>
              </a:rPr>
              <a:t>MAS P’RA TI SOU </a:t>
            </a:r>
          </a:p>
          <a:p>
            <a:r>
              <a:rPr lang="pt-PT" sz="8800" i="1" dirty="0">
                <a:latin typeface="Aharoni" panose="02010803020104030203" pitchFamily="2" charset="-79"/>
                <a:cs typeface="Aharoni" panose="02010803020104030203" pitchFamily="2" charset="-79"/>
              </a:rPr>
              <a:t>MAIS QUE UM VENCEDOR</a:t>
            </a:r>
          </a:p>
          <a:p>
            <a:r>
              <a:rPr lang="pt-PT" sz="8800" i="1" dirty="0">
                <a:latin typeface="Aharoni" panose="02010803020104030203" pitchFamily="2" charset="-79"/>
                <a:cs typeface="Aharoni" panose="02010803020104030203" pitchFamily="2" charset="-79"/>
              </a:rPr>
              <a:t>E ENTÃO VERÃO ESTA NOSSA UNIÃO...</a:t>
            </a:r>
          </a:p>
          <a:p>
            <a:pPr defTabSz="355600">
              <a:defRPr sz="8600">
                <a:latin typeface="Times New Roman"/>
                <a:ea typeface="Times New Roman"/>
                <a:cs typeface="Times New Roman"/>
                <a:sym typeface="Times New Roman"/>
              </a:defRPr>
            </a:pP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02.jpg" descr="02.jpg"/>
          <p:cNvPicPr>
            <a:picLocks noChangeAspect="1"/>
          </p:cNvPicPr>
          <p:nvPr/>
        </p:nvPicPr>
        <p:blipFill>
          <a:blip r:embed="rId3">
            <a:extLst/>
          </a:blip>
          <a:stretch>
            <a:fillRect/>
          </a:stretch>
        </p:blipFill>
        <p:spPr>
          <a:xfrm>
            <a:off x="1851" y="0"/>
            <a:ext cx="24380297" cy="13716000"/>
          </a:xfrm>
          <a:prstGeom prst="rect">
            <a:avLst/>
          </a:prstGeom>
          <a:ln w="12700">
            <a:miter lim="400000"/>
          </a:ln>
        </p:spPr>
      </p:pic>
      <p:sp>
        <p:nvSpPr>
          <p:cNvPr id="129" name="Lucas 15:11-12…"/>
          <p:cNvSpPr txBox="1"/>
          <p:nvPr/>
        </p:nvSpPr>
        <p:spPr>
          <a:xfrm>
            <a:off x="844004" y="669320"/>
            <a:ext cx="18655408" cy="11613436"/>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355600">
              <a:defRPr sz="8600">
                <a:latin typeface="Times New Roman"/>
                <a:ea typeface="Times New Roman"/>
                <a:cs typeface="Times New Roman"/>
                <a:sym typeface="Times New Roman"/>
              </a:defRPr>
            </a:pPr>
            <a:r>
              <a:rPr lang="pt-PT" dirty="0">
                <a:solidFill>
                  <a:schemeClr val="accent4"/>
                </a:solidFill>
              </a:rPr>
              <a:t>C</a:t>
            </a:r>
            <a:r>
              <a:rPr lang="pt-PT" dirty="0" smtClean="0">
                <a:solidFill>
                  <a:schemeClr val="accent4"/>
                </a:solidFill>
              </a:rPr>
              <a:t>onectados pelo amor</a:t>
            </a:r>
            <a:r>
              <a:rPr dirty="0" smtClean="0">
                <a:solidFill>
                  <a:schemeClr val="accent4"/>
                </a:solidFill>
              </a:rPr>
              <a:t> </a:t>
            </a:r>
            <a:endParaRPr dirty="0">
              <a:solidFill>
                <a:schemeClr val="accent4"/>
              </a:solidFill>
            </a:endParaRPr>
          </a:p>
          <a:p>
            <a:pPr defTabSz="355600">
              <a:defRPr sz="8600">
                <a:latin typeface="Times New Roman"/>
                <a:ea typeface="Times New Roman"/>
                <a:cs typeface="Times New Roman"/>
                <a:sym typeface="Times New Roman"/>
              </a:defRPr>
            </a:pPr>
            <a:endParaRPr dirty="0"/>
          </a:p>
          <a:p>
            <a:r>
              <a:rPr lang="pt-PT" sz="7200" i="1" dirty="0" smtClean="0">
                <a:latin typeface="Aharoni" panose="02010803020104030203" pitchFamily="2" charset="-79"/>
                <a:cs typeface="Aharoni" panose="02010803020104030203" pitchFamily="2" charset="-79"/>
              </a:rPr>
              <a:t>QUANDO </a:t>
            </a:r>
            <a:r>
              <a:rPr lang="pt-PT" sz="7200" i="1" dirty="0">
                <a:latin typeface="Aharoni" panose="02010803020104030203" pitchFamily="2" charset="-79"/>
                <a:cs typeface="Aharoni" panose="02010803020104030203" pitchFamily="2" charset="-79"/>
              </a:rPr>
              <a:t>ACREDITAVA </a:t>
            </a:r>
          </a:p>
          <a:p>
            <a:r>
              <a:rPr lang="pt-PT" sz="7200" i="1" dirty="0">
                <a:latin typeface="Aharoni" panose="02010803020104030203" pitchFamily="2" charset="-79"/>
                <a:cs typeface="Aharoni" panose="02010803020104030203" pitchFamily="2" charset="-79"/>
              </a:rPr>
              <a:t>JÁ NÃO TER VALOR</a:t>
            </a:r>
          </a:p>
          <a:p>
            <a:r>
              <a:rPr lang="pt-PT" sz="7200" i="1" dirty="0">
                <a:latin typeface="Aharoni" panose="02010803020104030203" pitchFamily="2" charset="-79"/>
                <a:cs typeface="Aharoni" panose="02010803020104030203" pitchFamily="2" charset="-79"/>
              </a:rPr>
              <a:t>EU FUI TRANSFORMADO </a:t>
            </a:r>
          </a:p>
          <a:p>
            <a:r>
              <a:rPr lang="pt-PT" sz="7200" i="1" dirty="0">
                <a:latin typeface="Aharoni" panose="02010803020104030203" pitchFamily="2" charset="-79"/>
                <a:cs typeface="Aharoni" panose="02010803020104030203" pitchFamily="2" charset="-79"/>
              </a:rPr>
              <a:t>PELO TEU AMOR</a:t>
            </a:r>
          </a:p>
          <a:p>
            <a:r>
              <a:rPr lang="pt-PT" sz="7200" i="1" dirty="0">
                <a:latin typeface="Aharoni" panose="02010803020104030203" pitchFamily="2" charset="-79"/>
                <a:cs typeface="Aharoni" panose="02010803020104030203" pitchFamily="2" charset="-79"/>
              </a:rPr>
              <a:t>E ENTÃO VIRÃO </a:t>
            </a:r>
          </a:p>
          <a:p>
            <a:r>
              <a:rPr lang="pt-PT" sz="7200" i="1" dirty="0">
                <a:latin typeface="Aharoni" panose="02010803020104030203" pitchFamily="2" charset="-79"/>
                <a:cs typeface="Aharoni" panose="02010803020104030203" pitchFamily="2" charset="-79"/>
              </a:rPr>
              <a:t>ABRAÇAR A IMENSIDÃO... </a:t>
            </a:r>
          </a:p>
          <a:p>
            <a:r>
              <a:rPr lang="pt-PT" sz="7200" i="1" dirty="0">
                <a:latin typeface="Aharoni" panose="02010803020104030203" pitchFamily="2" charset="-79"/>
                <a:cs typeface="Aharoni" panose="02010803020104030203" pitchFamily="2" charset="-79"/>
              </a:rPr>
              <a:t>DESTA CONEXÃO.</a:t>
            </a:r>
          </a:p>
          <a:p>
            <a:endParaRPr lang="pt-PT" sz="7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5926355"/>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02.jpg" descr="02.jpg"/>
          <p:cNvPicPr>
            <a:picLocks noChangeAspect="1"/>
          </p:cNvPicPr>
          <p:nvPr/>
        </p:nvPicPr>
        <p:blipFill>
          <a:blip r:embed="rId3">
            <a:extLst/>
          </a:blip>
          <a:stretch>
            <a:fillRect/>
          </a:stretch>
        </p:blipFill>
        <p:spPr>
          <a:xfrm>
            <a:off x="1851" y="0"/>
            <a:ext cx="24380297" cy="13716000"/>
          </a:xfrm>
          <a:prstGeom prst="rect">
            <a:avLst/>
          </a:prstGeom>
          <a:ln w="12700">
            <a:miter lim="400000"/>
          </a:ln>
        </p:spPr>
      </p:pic>
      <p:sp>
        <p:nvSpPr>
          <p:cNvPr id="129" name="Lucas 15:11-12…"/>
          <p:cNvSpPr txBox="1"/>
          <p:nvPr/>
        </p:nvSpPr>
        <p:spPr>
          <a:xfrm>
            <a:off x="958304" y="497284"/>
            <a:ext cx="18655408" cy="12721431"/>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355600">
              <a:defRPr sz="8600">
                <a:latin typeface="Times New Roman"/>
                <a:ea typeface="Times New Roman"/>
                <a:cs typeface="Times New Roman"/>
                <a:sym typeface="Times New Roman"/>
              </a:defRPr>
            </a:pPr>
            <a:r>
              <a:rPr lang="pt-PT" dirty="0">
                <a:solidFill>
                  <a:schemeClr val="accent4"/>
                </a:solidFill>
              </a:rPr>
              <a:t>C</a:t>
            </a:r>
            <a:r>
              <a:rPr lang="pt-PT" dirty="0" smtClean="0">
                <a:solidFill>
                  <a:schemeClr val="accent4"/>
                </a:solidFill>
              </a:rPr>
              <a:t>onectados pelo amor</a:t>
            </a:r>
            <a:r>
              <a:rPr dirty="0" smtClean="0">
                <a:solidFill>
                  <a:schemeClr val="accent4"/>
                </a:solidFill>
              </a:rPr>
              <a:t> </a:t>
            </a:r>
            <a:endParaRPr dirty="0">
              <a:solidFill>
                <a:schemeClr val="accent4"/>
              </a:solidFill>
            </a:endParaRPr>
          </a:p>
          <a:p>
            <a:pPr defTabSz="355600">
              <a:defRPr sz="8600">
                <a:latin typeface="Times New Roman"/>
                <a:ea typeface="Times New Roman"/>
                <a:cs typeface="Times New Roman"/>
                <a:sym typeface="Times New Roman"/>
              </a:defRPr>
            </a:pPr>
            <a:endParaRPr dirty="0"/>
          </a:p>
          <a:p>
            <a:r>
              <a:rPr lang="pt-PT" sz="7200" dirty="0" smtClean="0">
                <a:latin typeface="Aharoni" panose="02010803020104030203" pitchFamily="2" charset="-79"/>
                <a:cs typeface="Aharoni" panose="02010803020104030203" pitchFamily="2" charset="-79"/>
              </a:rPr>
              <a:t>TELA </a:t>
            </a:r>
            <a:r>
              <a:rPr lang="pt-PT" sz="7200" dirty="0">
                <a:latin typeface="Aharoni" panose="02010803020104030203" pitchFamily="2" charset="-79"/>
                <a:cs typeface="Aharoni" panose="02010803020104030203" pitchFamily="2" charset="-79"/>
              </a:rPr>
              <a:t>EM BRANCO EU SOU </a:t>
            </a:r>
          </a:p>
          <a:p>
            <a:r>
              <a:rPr lang="pt-PT" sz="7200" dirty="0">
                <a:latin typeface="Aharoni" panose="02010803020104030203" pitchFamily="2" charset="-79"/>
                <a:cs typeface="Aharoni" panose="02010803020104030203" pitchFamily="2" charset="-79"/>
              </a:rPr>
              <a:t>À ESPERA DO PINTOR.</a:t>
            </a:r>
          </a:p>
          <a:p>
            <a:r>
              <a:rPr lang="pt-PT" sz="7200" dirty="0">
                <a:latin typeface="Aharoni" panose="02010803020104030203" pitchFamily="2" charset="-79"/>
                <a:cs typeface="Aharoni" panose="02010803020104030203" pitchFamily="2" charset="-79"/>
              </a:rPr>
              <a:t>VEJO AGORA, SIM, </a:t>
            </a:r>
          </a:p>
          <a:p>
            <a:r>
              <a:rPr lang="pt-PT" sz="7200" dirty="0">
                <a:latin typeface="Aharoni" panose="02010803020104030203" pitchFamily="2" charset="-79"/>
                <a:cs typeface="Aharoni" panose="02010803020104030203" pitchFamily="2" charset="-79"/>
              </a:rPr>
              <a:t>QUE A VIDA EM TI TEM COR</a:t>
            </a:r>
            <a:r>
              <a:rPr lang="pt-PT" sz="7200" dirty="0" smtClean="0">
                <a:latin typeface="Aharoni" panose="02010803020104030203" pitchFamily="2" charset="-79"/>
                <a:cs typeface="Aharoni" panose="02010803020104030203" pitchFamily="2" charset="-79"/>
              </a:rPr>
              <a:t>.</a:t>
            </a:r>
          </a:p>
          <a:p>
            <a:endParaRPr lang="pt-PT" sz="7200" dirty="0">
              <a:latin typeface="Aharoni" panose="02010803020104030203" pitchFamily="2" charset="-79"/>
              <a:cs typeface="Aharoni" panose="02010803020104030203" pitchFamily="2" charset="-79"/>
            </a:endParaRPr>
          </a:p>
          <a:p>
            <a:r>
              <a:rPr lang="pt-PT" sz="7200" dirty="0">
                <a:latin typeface="Aharoni" panose="02010803020104030203" pitchFamily="2" charset="-79"/>
                <a:cs typeface="Aharoni" panose="02010803020104030203" pitchFamily="2" charset="-79"/>
              </a:rPr>
              <a:t>SINTO A CHAMA A AUMENTAR </a:t>
            </a:r>
          </a:p>
          <a:p>
            <a:r>
              <a:rPr lang="pt-PT" sz="7200" dirty="0">
                <a:latin typeface="Aharoni" panose="02010803020104030203" pitchFamily="2" charset="-79"/>
                <a:cs typeface="Aharoni" panose="02010803020104030203" pitchFamily="2" charset="-79"/>
              </a:rPr>
              <a:t>NO CORAÇÃO,</a:t>
            </a:r>
          </a:p>
          <a:p>
            <a:r>
              <a:rPr lang="pt-PT" sz="7200" dirty="0">
                <a:latin typeface="Aharoni" panose="02010803020104030203" pitchFamily="2" charset="-79"/>
                <a:cs typeface="Aharoni" panose="02010803020104030203" pitchFamily="2" charset="-79"/>
              </a:rPr>
              <a:t>VOU AO MUNDO ANUNCIAR </a:t>
            </a:r>
          </a:p>
          <a:p>
            <a:r>
              <a:rPr lang="pt-PT" sz="7200" dirty="0">
                <a:latin typeface="Aharoni" panose="02010803020104030203" pitchFamily="2" charset="-79"/>
                <a:cs typeface="Aharoni" panose="02010803020104030203" pitchFamily="2" charset="-79"/>
              </a:rPr>
              <a:t>A SALVAÇÃO</a:t>
            </a:r>
            <a:r>
              <a:rPr lang="pt-PT" sz="7200" dirty="0" smtClean="0">
                <a:latin typeface="Aharoni" panose="02010803020104030203" pitchFamily="2" charset="-79"/>
                <a:cs typeface="Aharoni" panose="02010803020104030203" pitchFamily="2" charset="-79"/>
              </a:rPr>
              <a:t>.</a:t>
            </a:r>
            <a:endParaRPr lang="pt-PT" sz="7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66231930"/>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02.jpg" descr="02.jpg"/>
          <p:cNvPicPr>
            <a:picLocks noChangeAspect="1"/>
          </p:cNvPicPr>
          <p:nvPr/>
        </p:nvPicPr>
        <p:blipFill>
          <a:blip r:embed="rId3">
            <a:extLst/>
          </a:blip>
          <a:stretch>
            <a:fillRect/>
          </a:stretch>
        </p:blipFill>
        <p:spPr>
          <a:xfrm>
            <a:off x="1851" y="0"/>
            <a:ext cx="24380297" cy="13716000"/>
          </a:xfrm>
          <a:prstGeom prst="rect">
            <a:avLst/>
          </a:prstGeom>
          <a:ln w="12700">
            <a:miter lim="400000"/>
          </a:ln>
        </p:spPr>
      </p:pic>
      <p:sp>
        <p:nvSpPr>
          <p:cNvPr id="134" name="Lucas 15:13…"/>
          <p:cNvSpPr txBox="1"/>
          <p:nvPr/>
        </p:nvSpPr>
        <p:spPr>
          <a:xfrm>
            <a:off x="844004" y="1143000"/>
            <a:ext cx="18655408" cy="12198211"/>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355600">
              <a:defRPr sz="8600">
                <a:latin typeface="Times New Roman"/>
                <a:ea typeface="Times New Roman"/>
                <a:cs typeface="Times New Roman"/>
                <a:sym typeface="Times New Roman"/>
              </a:defRPr>
            </a:pPr>
            <a:r>
              <a:rPr lang="pt-PT" sz="8800" dirty="0">
                <a:solidFill>
                  <a:schemeClr val="accent4"/>
                </a:solidFill>
              </a:rPr>
              <a:t>C</a:t>
            </a:r>
            <a:r>
              <a:rPr lang="pt-PT" sz="8800" dirty="0" smtClean="0">
                <a:solidFill>
                  <a:schemeClr val="accent4"/>
                </a:solidFill>
              </a:rPr>
              <a:t>onectados pelo amor</a:t>
            </a:r>
            <a:r>
              <a:rPr sz="8800" dirty="0" smtClean="0">
                <a:solidFill>
                  <a:schemeClr val="accent4"/>
                </a:solidFill>
              </a:rPr>
              <a:t> </a:t>
            </a:r>
          </a:p>
          <a:p>
            <a:pPr defTabSz="355600">
              <a:defRPr sz="8600">
                <a:latin typeface="Times New Roman"/>
                <a:ea typeface="Times New Roman"/>
                <a:cs typeface="Times New Roman"/>
                <a:sym typeface="Times New Roman"/>
              </a:defRPr>
            </a:pPr>
            <a:endParaRPr dirty="0" smtClean="0"/>
          </a:p>
          <a:p>
            <a:r>
              <a:rPr lang="pt-PT" sz="8800" i="1" dirty="0" smtClean="0">
                <a:latin typeface="Aharoni" panose="02010803020104030203" pitchFamily="2" charset="-79"/>
                <a:cs typeface="Aharoni" panose="02010803020104030203" pitchFamily="2" charset="-79"/>
              </a:rPr>
              <a:t>EU </a:t>
            </a:r>
            <a:r>
              <a:rPr lang="pt-PT" sz="8800" i="1" dirty="0">
                <a:latin typeface="Aharoni" panose="02010803020104030203" pitchFamily="2" charset="-79"/>
                <a:cs typeface="Aharoni" panose="02010803020104030203" pitchFamily="2" charset="-79"/>
              </a:rPr>
              <a:t>PERDI TUDO </a:t>
            </a:r>
          </a:p>
          <a:p>
            <a:r>
              <a:rPr lang="pt-PT" sz="8800" i="1" dirty="0">
                <a:latin typeface="Aharoni" panose="02010803020104030203" pitchFamily="2" charset="-79"/>
                <a:cs typeface="Aharoni" panose="02010803020104030203" pitchFamily="2" charset="-79"/>
              </a:rPr>
              <a:t>POIS SOU PECADOR</a:t>
            </a:r>
          </a:p>
          <a:p>
            <a:r>
              <a:rPr lang="pt-PT" sz="8800" i="1" dirty="0">
                <a:latin typeface="Aharoni" panose="02010803020104030203" pitchFamily="2" charset="-79"/>
                <a:cs typeface="Aharoni" panose="02010803020104030203" pitchFamily="2" charset="-79"/>
              </a:rPr>
              <a:t>MAS P’RA TI SOU </a:t>
            </a:r>
          </a:p>
          <a:p>
            <a:r>
              <a:rPr lang="pt-PT" sz="8800" i="1" dirty="0">
                <a:latin typeface="Aharoni" panose="02010803020104030203" pitchFamily="2" charset="-79"/>
                <a:cs typeface="Aharoni" panose="02010803020104030203" pitchFamily="2" charset="-79"/>
              </a:rPr>
              <a:t>MAIS QUE UM VENCEDOR</a:t>
            </a:r>
          </a:p>
          <a:p>
            <a:r>
              <a:rPr lang="pt-PT" sz="8800" i="1" dirty="0">
                <a:latin typeface="Aharoni" panose="02010803020104030203" pitchFamily="2" charset="-79"/>
                <a:cs typeface="Aharoni" panose="02010803020104030203" pitchFamily="2" charset="-79"/>
              </a:rPr>
              <a:t>E ENTÃO VERÃO ESTA NOSSA UNIÃO...</a:t>
            </a:r>
          </a:p>
          <a:p>
            <a:pPr defTabSz="355600">
              <a:defRPr sz="8600">
                <a:latin typeface="Times New Roman"/>
                <a:ea typeface="Times New Roman"/>
                <a:cs typeface="Times New Roman"/>
                <a:sym typeface="Times New Roman"/>
              </a:defRPr>
            </a:pPr>
            <a:endParaRPr dirty="0"/>
          </a:p>
        </p:txBody>
      </p:sp>
    </p:spTree>
    <p:extLst>
      <p:ext uri="{BB962C8B-B14F-4D97-AF65-F5344CB8AC3E}">
        <p14:creationId xmlns:p14="http://schemas.microsoft.com/office/powerpoint/2010/main" val="838225221"/>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02.jpg" descr="02.jpg"/>
          <p:cNvPicPr>
            <a:picLocks noChangeAspect="1"/>
          </p:cNvPicPr>
          <p:nvPr/>
        </p:nvPicPr>
        <p:blipFill>
          <a:blip r:embed="rId3">
            <a:extLst/>
          </a:blip>
          <a:stretch>
            <a:fillRect/>
          </a:stretch>
        </p:blipFill>
        <p:spPr>
          <a:xfrm>
            <a:off x="1851" y="0"/>
            <a:ext cx="24380297" cy="13716000"/>
          </a:xfrm>
          <a:prstGeom prst="rect">
            <a:avLst/>
          </a:prstGeom>
          <a:ln w="12700">
            <a:miter lim="400000"/>
          </a:ln>
        </p:spPr>
      </p:pic>
      <p:sp>
        <p:nvSpPr>
          <p:cNvPr id="129" name="Lucas 15:11-12…"/>
          <p:cNvSpPr txBox="1"/>
          <p:nvPr/>
        </p:nvSpPr>
        <p:spPr>
          <a:xfrm>
            <a:off x="844004" y="669320"/>
            <a:ext cx="18655408" cy="11613436"/>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355600">
              <a:defRPr sz="8600">
                <a:latin typeface="Times New Roman"/>
                <a:ea typeface="Times New Roman"/>
                <a:cs typeface="Times New Roman"/>
                <a:sym typeface="Times New Roman"/>
              </a:defRPr>
            </a:pPr>
            <a:r>
              <a:rPr lang="pt-PT" dirty="0">
                <a:solidFill>
                  <a:schemeClr val="accent4"/>
                </a:solidFill>
              </a:rPr>
              <a:t>C</a:t>
            </a:r>
            <a:r>
              <a:rPr lang="pt-PT" dirty="0" smtClean="0">
                <a:solidFill>
                  <a:schemeClr val="accent4"/>
                </a:solidFill>
              </a:rPr>
              <a:t>onectados pelo amor</a:t>
            </a:r>
            <a:r>
              <a:rPr dirty="0" smtClean="0">
                <a:solidFill>
                  <a:schemeClr val="accent4"/>
                </a:solidFill>
              </a:rPr>
              <a:t> </a:t>
            </a:r>
            <a:endParaRPr dirty="0">
              <a:solidFill>
                <a:schemeClr val="accent4"/>
              </a:solidFill>
            </a:endParaRPr>
          </a:p>
          <a:p>
            <a:pPr defTabSz="355600">
              <a:defRPr sz="8600">
                <a:latin typeface="Times New Roman"/>
                <a:ea typeface="Times New Roman"/>
                <a:cs typeface="Times New Roman"/>
                <a:sym typeface="Times New Roman"/>
              </a:defRPr>
            </a:pPr>
            <a:endParaRPr dirty="0"/>
          </a:p>
          <a:p>
            <a:r>
              <a:rPr lang="pt-PT" sz="7200" i="1" dirty="0" smtClean="0">
                <a:latin typeface="Aharoni" panose="02010803020104030203" pitchFamily="2" charset="-79"/>
                <a:cs typeface="Aharoni" panose="02010803020104030203" pitchFamily="2" charset="-79"/>
              </a:rPr>
              <a:t>QUANDO </a:t>
            </a:r>
            <a:r>
              <a:rPr lang="pt-PT" sz="7200" i="1" dirty="0">
                <a:latin typeface="Aharoni" panose="02010803020104030203" pitchFamily="2" charset="-79"/>
                <a:cs typeface="Aharoni" panose="02010803020104030203" pitchFamily="2" charset="-79"/>
              </a:rPr>
              <a:t>ACREDITAVA </a:t>
            </a:r>
          </a:p>
          <a:p>
            <a:r>
              <a:rPr lang="pt-PT" sz="7200" i="1" dirty="0">
                <a:latin typeface="Aharoni" panose="02010803020104030203" pitchFamily="2" charset="-79"/>
                <a:cs typeface="Aharoni" panose="02010803020104030203" pitchFamily="2" charset="-79"/>
              </a:rPr>
              <a:t>JÁ NÃO TER VALOR</a:t>
            </a:r>
          </a:p>
          <a:p>
            <a:r>
              <a:rPr lang="pt-PT" sz="7200" i="1" dirty="0">
                <a:latin typeface="Aharoni" panose="02010803020104030203" pitchFamily="2" charset="-79"/>
                <a:cs typeface="Aharoni" panose="02010803020104030203" pitchFamily="2" charset="-79"/>
              </a:rPr>
              <a:t>EU FUI TRANSFORMADO </a:t>
            </a:r>
          </a:p>
          <a:p>
            <a:r>
              <a:rPr lang="pt-PT" sz="7200" i="1" dirty="0">
                <a:latin typeface="Aharoni" panose="02010803020104030203" pitchFamily="2" charset="-79"/>
                <a:cs typeface="Aharoni" panose="02010803020104030203" pitchFamily="2" charset="-79"/>
              </a:rPr>
              <a:t>PELO TEU AMOR</a:t>
            </a:r>
          </a:p>
          <a:p>
            <a:r>
              <a:rPr lang="pt-PT" sz="7200" i="1" dirty="0">
                <a:latin typeface="Aharoni" panose="02010803020104030203" pitchFamily="2" charset="-79"/>
                <a:cs typeface="Aharoni" panose="02010803020104030203" pitchFamily="2" charset="-79"/>
              </a:rPr>
              <a:t>E ENTÃO VIRÃO </a:t>
            </a:r>
          </a:p>
          <a:p>
            <a:r>
              <a:rPr lang="pt-PT" sz="7200" i="1" dirty="0">
                <a:latin typeface="Aharoni" panose="02010803020104030203" pitchFamily="2" charset="-79"/>
                <a:cs typeface="Aharoni" panose="02010803020104030203" pitchFamily="2" charset="-79"/>
              </a:rPr>
              <a:t>ABRAÇAR A IMENSIDÃO... </a:t>
            </a:r>
          </a:p>
          <a:p>
            <a:r>
              <a:rPr lang="pt-PT" sz="7200" i="1" dirty="0">
                <a:latin typeface="Aharoni" panose="02010803020104030203" pitchFamily="2" charset="-79"/>
                <a:cs typeface="Aharoni" panose="02010803020104030203" pitchFamily="2" charset="-79"/>
              </a:rPr>
              <a:t>DESTA CONEXÃO.</a:t>
            </a:r>
          </a:p>
          <a:p>
            <a:endParaRPr lang="pt-PT" sz="7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8804747"/>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02.jpg" descr="02.jpg"/>
          <p:cNvPicPr>
            <a:picLocks noChangeAspect="1"/>
          </p:cNvPicPr>
          <p:nvPr/>
        </p:nvPicPr>
        <p:blipFill>
          <a:blip r:embed="rId3">
            <a:extLst/>
          </a:blip>
          <a:stretch>
            <a:fillRect/>
          </a:stretch>
        </p:blipFill>
        <p:spPr>
          <a:xfrm>
            <a:off x="1851" y="0"/>
            <a:ext cx="24380297" cy="13716000"/>
          </a:xfrm>
          <a:prstGeom prst="rect">
            <a:avLst/>
          </a:prstGeom>
          <a:ln w="12700">
            <a:miter lim="400000"/>
          </a:ln>
        </p:spPr>
      </p:pic>
      <p:sp>
        <p:nvSpPr>
          <p:cNvPr id="134" name="Lucas 15:13…"/>
          <p:cNvSpPr txBox="1"/>
          <p:nvPr/>
        </p:nvSpPr>
        <p:spPr>
          <a:xfrm>
            <a:off x="844004" y="1143000"/>
            <a:ext cx="18655408" cy="12198211"/>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355600">
              <a:defRPr sz="8600">
                <a:latin typeface="Times New Roman"/>
                <a:ea typeface="Times New Roman"/>
                <a:cs typeface="Times New Roman"/>
                <a:sym typeface="Times New Roman"/>
              </a:defRPr>
            </a:pPr>
            <a:r>
              <a:rPr lang="pt-PT" sz="8800" dirty="0">
                <a:solidFill>
                  <a:schemeClr val="accent4"/>
                </a:solidFill>
              </a:rPr>
              <a:t>C</a:t>
            </a:r>
            <a:r>
              <a:rPr lang="pt-PT" sz="8800" dirty="0" smtClean="0">
                <a:solidFill>
                  <a:schemeClr val="accent4"/>
                </a:solidFill>
              </a:rPr>
              <a:t>onectados pelo amor</a:t>
            </a:r>
            <a:r>
              <a:rPr sz="8800" dirty="0" smtClean="0">
                <a:solidFill>
                  <a:schemeClr val="accent4"/>
                </a:solidFill>
              </a:rPr>
              <a:t> </a:t>
            </a:r>
          </a:p>
          <a:p>
            <a:pPr defTabSz="355600">
              <a:defRPr sz="8600">
                <a:latin typeface="Times New Roman"/>
                <a:ea typeface="Times New Roman"/>
                <a:cs typeface="Times New Roman"/>
                <a:sym typeface="Times New Roman"/>
              </a:defRPr>
            </a:pPr>
            <a:endParaRPr dirty="0" smtClean="0"/>
          </a:p>
          <a:p>
            <a:r>
              <a:rPr lang="pt-PT" sz="8800" i="1" dirty="0" smtClean="0">
                <a:latin typeface="Aharoni" panose="02010803020104030203" pitchFamily="2" charset="-79"/>
                <a:cs typeface="Aharoni" panose="02010803020104030203" pitchFamily="2" charset="-79"/>
              </a:rPr>
              <a:t>EU </a:t>
            </a:r>
            <a:r>
              <a:rPr lang="pt-PT" sz="8800" i="1" dirty="0">
                <a:latin typeface="Aharoni" panose="02010803020104030203" pitchFamily="2" charset="-79"/>
                <a:cs typeface="Aharoni" panose="02010803020104030203" pitchFamily="2" charset="-79"/>
              </a:rPr>
              <a:t>PERDI TUDO </a:t>
            </a:r>
          </a:p>
          <a:p>
            <a:r>
              <a:rPr lang="pt-PT" sz="8800" i="1" dirty="0">
                <a:latin typeface="Aharoni" panose="02010803020104030203" pitchFamily="2" charset="-79"/>
                <a:cs typeface="Aharoni" panose="02010803020104030203" pitchFamily="2" charset="-79"/>
              </a:rPr>
              <a:t>POIS SOU PECADOR</a:t>
            </a:r>
          </a:p>
          <a:p>
            <a:r>
              <a:rPr lang="pt-PT" sz="8800" i="1" dirty="0">
                <a:latin typeface="Aharoni" panose="02010803020104030203" pitchFamily="2" charset="-79"/>
                <a:cs typeface="Aharoni" panose="02010803020104030203" pitchFamily="2" charset="-79"/>
              </a:rPr>
              <a:t>MAS P’RA TI SOU </a:t>
            </a:r>
          </a:p>
          <a:p>
            <a:r>
              <a:rPr lang="pt-PT" sz="8800" i="1" dirty="0">
                <a:latin typeface="Aharoni" panose="02010803020104030203" pitchFamily="2" charset="-79"/>
                <a:cs typeface="Aharoni" panose="02010803020104030203" pitchFamily="2" charset="-79"/>
              </a:rPr>
              <a:t>MAIS QUE UM VENCEDOR</a:t>
            </a:r>
          </a:p>
          <a:p>
            <a:r>
              <a:rPr lang="pt-PT" sz="8800" i="1" dirty="0">
                <a:latin typeface="Aharoni" panose="02010803020104030203" pitchFamily="2" charset="-79"/>
                <a:cs typeface="Aharoni" panose="02010803020104030203" pitchFamily="2" charset="-79"/>
              </a:rPr>
              <a:t>E ENTÃO VERÃO ESTA NOSSA UNIÃO...</a:t>
            </a:r>
          </a:p>
          <a:p>
            <a:pPr defTabSz="355600">
              <a:defRPr sz="8600">
                <a:latin typeface="Times New Roman"/>
                <a:ea typeface="Times New Roman"/>
                <a:cs typeface="Times New Roman"/>
                <a:sym typeface="Times New Roman"/>
              </a:defRPr>
            </a:pPr>
            <a:endParaRPr dirty="0"/>
          </a:p>
        </p:txBody>
      </p:sp>
    </p:spTree>
    <p:extLst>
      <p:ext uri="{BB962C8B-B14F-4D97-AF65-F5344CB8AC3E}">
        <p14:creationId xmlns:p14="http://schemas.microsoft.com/office/powerpoint/2010/main" val="751283648"/>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02.jpg" descr="02.jpg"/>
          <p:cNvPicPr>
            <a:picLocks noChangeAspect="1"/>
          </p:cNvPicPr>
          <p:nvPr/>
        </p:nvPicPr>
        <p:blipFill>
          <a:blip r:embed="rId3">
            <a:extLst/>
          </a:blip>
          <a:stretch>
            <a:fillRect/>
          </a:stretch>
        </p:blipFill>
        <p:spPr>
          <a:xfrm>
            <a:off x="1851" y="0"/>
            <a:ext cx="24380297" cy="13716000"/>
          </a:xfrm>
          <a:prstGeom prst="rect">
            <a:avLst/>
          </a:prstGeom>
          <a:ln w="12700">
            <a:miter lim="400000"/>
          </a:ln>
        </p:spPr>
      </p:pic>
      <p:sp>
        <p:nvSpPr>
          <p:cNvPr id="129" name="Lucas 15:11-12…"/>
          <p:cNvSpPr txBox="1"/>
          <p:nvPr/>
        </p:nvSpPr>
        <p:spPr>
          <a:xfrm>
            <a:off x="844004" y="669320"/>
            <a:ext cx="18655408" cy="11613436"/>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355600">
              <a:defRPr sz="8600">
                <a:latin typeface="Times New Roman"/>
                <a:ea typeface="Times New Roman"/>
                <a:cs typeface="Times New Roman"/>
                <a:sym typeface="Times New Roman"/>
              </a:defRPr>
            </a:pPr>
            <a:r>
              <a:rPr lang="pt-PT" dirty="0">
                <a:solidFill>
                  <a:schemeClr val="accent4"/>
                </a:solidFill>
              </a:rPr>
              <a:t>C</a:t>
            </a:r>
            <a:r>
              <a:rPr lang="pt-PT" dirty="0" smtClean="0">
                <a:solidFill>
                  <a:schemeClr val="accent4"/>
                </a:solidFill>
              </a:rPr>
              <a:t>onectados pelo amor</a:t>
            </a:r>
            <a:r>
              <a:rPr dirty="0" smtClean="0">
                <a:solidFill>
                  <a:schemeClr val="accent4"/>
                </a:solidFill>
              </a:rPr>
              <a:t> </a:t>
            </a:r>
            <a:endParaRPr dirty="0">
              <a:solidFill>
                <a:schemeClr val="accent4"/>
              </a:solidFill>
            </a:endParaRPr>
          </a:p>
          <a:p>
            <a:pPr defTabSz="355600">
              <a:defRPr sz="8600">
                <a:latin typeface="Times New Roman"/>
                <a:ea typeface="Times New Roman"/>
                <a:cs typeface="Times New Roman"/>
                <a:sym typeface="Times New Roman"/>
              </a:defRPr>
            </a:pPr>
            <a:endParaRPr dirty="0"/>
          </a:p>
          <a:p>
            <a:r>
              <a:rPr lang="pt-PT" sz="7200" i="1" dirty="0" smtClean="0">
                <a:latin typeface="Aharoni" panose="02010803020104030203" pitchFamily="2" charset="-79"/>
                <a:cs typeface="Aharoni" panose="02010803020104030203" pitchFamily="2" charset="-79"/>
              </a:rPr>
              <a:t>QUANDO </a:t>
            </a:r>
            <a:r>
              <a:rPr lang="pt-PT" sz="7200" i="1" dirty="0">
                <a:latin typeface="Aharoni" panose="02010803020104030203" pitchFamily="2" charset="-79"/>
                <a:cs typeface="Aharoni" panose="02010803020104030203" pitchFamily="2" charset="-79"/>
              </a:rPr>
              <a:t>ACREDITAVA </a:t>
            </a:r>
          </a:p>
          <a:p>
            <a:r>
              <a:rPr lang="pt-PT" sz="7200" i="1" dirty="0">
                <a:latin typeface="Aharoni" panose="02010803020104030203" pitchFamily="2" charset="-79"/>
                <a:cs typeface="Aharoni" panose="02010803020104030203" pitchFamily="2" charset="-79"/>
              </a:rPr>
              <a:t>JÁ NÃO TER VALOR</a:t>
            </a:r>
          </a:p>
          <a:p>
            <a:r>
              <a:rPr lang="pt-PT" sz="7200" i="1" dirty="0">
                <a:latin typeface="Aharoni" panose="02010803020104030203" pitchFamily="2" charset="-79"/>
                <a:cs typeface="Aharoni" panose="02010803020104030203" pitchFamily="2" charset="-79"/>
              </a:rPr>
              <a:t>EU FUI TRANSFORMADO </a:t>
            </a:r>
          </a:p>
          <a:p>
            <a:r>
              <a:rPr lang="pt-PT" sz="7200" i="1" dirty="0">
                <a:latin typeface="Aharoni" panose="02010803020104030203" pitchFamily="2" charset="-79"/>
                <a:cs typeface="Aharoni" panose="02010803020104030203" pitchFamily="2" charset="-79"/>
              </a:rPr>
              <a:t>PELO TEU AMOR</a:t>
            </a:r>
          </a:p>
          <a:p>
            <a:r>
              <a:rPr lang="pt-PT" sz="7200" i="1" dirty="0">
                <a:latin typeface="Aharoni" panose="02010803020104030203" pitchFamily="2" charset="-79"/>
                <a:cs typeface="Aharoni" panose="02010803020104030203" pitchFamily="2" charset="-79"/>
              </a:rPr>
              <a:t>E ENTÃO VIRÃO </a:t>
            </a:r>
          </a:p>
          <a:p>
            <a:r>
              <a:rPr lang="pt-PT" sz="7200" i="1" dirty="0">
                <a:latin typeface="Aharoni" panose="02010803020104030203" pitchFamily="2" charset="-79"/>
                <a:cs typeface="Aharoni" panose="02010803020104030203" pitchFamily="2" charset="-79"/>
              </a:rPr>
              <a:t>ABRAÇAR A IMENSIDÃO... </a:t>
            </a:r>
          </a:p>
          <a:p>
            <a:r>
              <a:rPr lang="pt-PT" sz="7200" i="1" dirty="0">
                <a:latin typeface="Aharoni" panose="02010803020104030203" pitchFamily="2" charset="-79"/>
                <a:cs typeface="Aharoni" panose="02010803020104030203" pitchFamily="2" charset="-79"/>
              </a:rPr>
              <a:t>DESTA CONEXÃO.</a:t>
            </a:r>
          </a:p>
          <a:p>
            <a:endParaRPr lang="pt-PT" sz="7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47552770"/>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TotalTime>
  <Words>3011</Words>
  <Application>Microsoft Macintosh PowerPoint</Application>
  <PresentationFormat>Personalizar</PresentationFormat>
  <Paragraphs>232</Paragraphs>
  <Slides>9</Slides>
  <Notes>9</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9</vt:i4>
      </vt:variant>
    </vt:vector>
  </HeadingPairs>
  <TitlesOfParts>
    <vt:vector size="15" baseType="lpstr">
      <vt:lpstr>Aharoni</vt:lpstr>
      <vt:lpstr>Helvetica Neue</vt:lpstr>
      <vt:lpstr>Helvetica Neue Light</vt:lpstr>
      <vt:lpstr>Helvetica Neue Medium</vt:lpstr>
      <vt:lpstr>Times New Roman</vt:lpstr>
      <vt:lpstr>Black</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Utilizador do Microsoft Office</cp:lastModifiedBy>
  <cp:revision>7</cp:revision>
  <dcterms:modified xsi:type="dcterms:W3CDTF">2020-09-01T22:35:04Z</dcterms:modified>
</cp:coreProperties>
</file>